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6" r:id="rId3"/>
    <p:sldId id="257" r:id="rId4"/>
    <p:sldId id="258" r:id="rId5"/>
    <p:sldId id="259" r:id="rId6"/>
    <p:sldId id="267" r:id="rId7"/>
    <p:sldId id="274" r:id="rId8"/>
    <p:sldId id="260" r:id="rId9"/>
    <p:sldId id="279" r:id="rId10"/>
    <p:sldId id="278" r:id="rId11"/>
    <p:sldId id="280" r:id="rId12"/>
    <p:sldId id="263" r:id="rId13"/>
    <p:sldId id="277" r:id="rId14"/>
    <p:sldId id="273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4660"/>
  </p:normalViewPr>
  <p:slideViewPr>
    <p:cSldViewPr>
      <p:cViewPr>
        <p:scale>
          <a:sx n="118" d="100"/>
          <a:sy n="118" d="100"/>
        </p:scale>
        <p:origin x="426" y="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521B2-E929-495C-811A-88D4DDF078C0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F41C7-1A4B-42EC-A837-455F58228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235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F41C7-1A4B-42EC-A837-455F5822840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687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7250D8E-BDE3-43A7-8210-C5F5F9C03F88}" type="datetimeFigureOut">
              <a:rPr lang="ru-RU"/>
              <a:pPr>
                <a:defRPr/>
              </a:pPr>
              <a:t>22.06.2020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D5F348B-17D9-4818-B63F-67DFFD8F90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C07F7-C057-4526-BBCD-F4D070B0B9CA}" type="datetimeFigureOut">
              <a:rPr lang="ru-RU"/>
              <a:pPr>
                <a:defRPr/>
              </a:pPr>
              <a:t>22.06.2020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CFD48-C7C2-4DDE-8CE2-B68C93A29C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8ED8C-5691-4644-85A4-52B186638809}" type="datetimeFigureOut">
              <a:rPr lang="ru-RU"/>
              <a:pPr>
                <a:defRPr/>
              </a:pPr>
              <a:t>22.06.2020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972BF-D9DE-4C34-AD82-CCB2FD963C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E94D0-291B-44C1-BF64-153401E1EE79}" type="datetimeFigureOut">
              <a:rPr lang="ru-RU"/>
              <a:pPr>
                <a:defRPr/>
              </a:pPr>
              <a:t>22.06.2020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7FFD9-5F3C-4801-801F-AACB8EC3E9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D3206-1FB2-4A9A-9340-41C5AB7897DC}" type="datetimeFigureOut">
              <a:rPr lang="ru-RU"/>
              <a:pPr>
                <a:defRPr/>
              </a:pPr>
              <a:t>22.06.2020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90A1E-011D-482A-B09F-23378030DE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F280A5F-C25B-4013-AF5C-303D1BDBF6EE}" type="datetimeFigureOut">
              <a:rPr lang="ru-RU"/>
              <a:pPr>
                <a:defRPr/>
              </a:pPr>
              <a:t>22.06.2020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E946ADC-2FEC-4331-AB2A-22853FC5A7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6F7CDED-EBFE-4FF5-BDE2-D5885048F98F}" type="datetimeFigureOut">
              <a:rPr lang="ru-RU"/>
              <a:pPr>
                <a:defRPr/>
              </a:pPr>
              <a:t>22.06.2020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3DA26B1-AB50-49B5-9DE1-575A01422D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3546C68-D1D7-479A-BD15-1DC376B83BAB}" type="datetimeFigureOut">
              <a:rPr lang="ru-RU"/>
              <a:pPr>
                <a:defRPr/>
              </a:pPr>
              <a:t>22.06.2020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5D6E36-84FF-47E6-91F3-91653E0861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F20A5A-BD73-4334-B731-EE8768BA7446}" type="datetimeFigureOut">
              <a:rPr lang="ru-RU"/>
              <a:pPr>
                <a:defRPr/>
              </a:pPr>
              <a:t>22.06.2020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C0817B-1150-4288-BAAF-A17BEA797B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811D0-2F8E-4659-996D-72EE5FAEB549}" type="datetimeFigureOut">
              <a:rPr lang="ru-RU"/>
              <a:pPr>
                <a:defRPr/>
              </a:pPr>
              <a:t>22.06.2020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199AA-A6B9-4DD2-90E6-BE8D277EE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833592-9468-412B-A329-C09514A54195}" type="datetimeFigureOut">
              <a:rPr lang="ru-RU"/>
              <a:pPr>
                <a:defRPr/>
              </a:pPr>
              <a:t>22.06.2020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B0FBC0-D534-42AC-BDF3-4E8E9AB3A6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63E8134-AF6E-478B-A397-BEFA600FA3F3}" type="datetimeFigureOut">
              <a:rPr lang="ru-RU"/>
              <a:pPr>
                <a:defRPr/>
              </a:pPr>
              <a:t>22.06.2020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B53D538-0FA8-41C5-A36C-3193E1FDED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251BDEEE-6C06-4651-ABEF-B251ECFEC67B}" type="datetimeFigureOut">
              <a:rPr lang="ru-RU"/>
              <a:pPr>
                <a:defRPr/>
              </a:pPr>
              <a:t>22.06.2020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EF28D6F-D422-43E5-AC3E-019FE93BDB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4" r:id="rId3"/>
    <p:sldLayoutId id="2147483675" r:id="rId4"/>
    <p:sldLayoutId id="2147483676" r:id="rId5"/>
    <p:sldLayoutId id="2147483677" r:id="rId6"/>
    <p:sldLayoutId id="2147483671" r:id="rId7"/>
    <p:sldLayoutId id="2147483678" r:id="rId8"/>
    <p:sldLayoutId id="2147483679" r:id="rId9"/>
    <p:sldLayoutId id="2147483670" r:id="rId10"/>
    <p:sldLayoutId id="2147483669" r:id="rId11"/>
    <p:sldLayoutId id="214748366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 descr="фон.jpg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340768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dirty="0" smtClean="0">
                <a:latin typeface="Monotype Corsiva" pitchFamily="66" charset="0"/>
              </a:rPr>
              <a:t>Профессия Фельдшер</a:t>
            </a:r>
            <a:endParaRPr lang="ru-RU" sz="6600" dirty="0">
              <a:latin typeface="Monotype Corsiva" pitchFamily="66" charset="0"/>
            </a:endParaRPr>
          </a:p>
        </p:txBody>
      </p:sp>
      <p:sp>
        <p:nvSpPr>
          <p:cNvPr id="143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9638" y="4435475"/>
            <a:ext cx="4424362" cy="2422525"/>
          </a:xfrm>
        </p:spPr>
        <p:txBody>
          <a:bodyPr/>
          <a:lstStyle/>
          <a:p>
            <a:pPr marR="0" eaLnBrk="1" hangingPunct="1"/>
            <a:r>
              <a:rPr lang="ru-RU" sz="1600" dirty="0" smtClean="0">
                <a:solidFill>
                  <a:schemeClr val="tx1"/>
                </a:solidFill>
              </a:rPr>
              <a:t>Выполнила</a:t>
            </a:r>
            <a:r>
              <a:rPr lang="ru-RU" sz="1600" dirty="0" smtClean="0">
                <a:solidFill>
                  <a:schemeClr val="tx1"/>
                </a:solidFill>
                <a:latin typeface="Arial" charset="0"/>
              </a:rPr>
              <a:t>:</a:t>
            </a:r>
          </a:p>
          <a:p>
            <a:pPr marR="0" eaLnBrk="1" hangingPunct="1"/>
            <a:r>
              <a:rPr lang="ru-RU" sz="1600" dirty="0" err="1" smtClean="0">
                <a:solidFill>
                  <a:schemeClr val="tx1"/>
                </a:solidFill>
                <a:latin typeface="Arial" charset="0"/>
              </a:rPr>
              <a:t>Ишмуканова</a:t>
            </a:r>
            <a:r>
              <a:rPr lang="ru-RU" sz="16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" charset="0"/>
              </a:rPr>
              <a:t>А</a:t>
            </a:r>
            <a:r>
              <a:rPr lang="ru-RU" sz="1600" dirty="0" smtClean="0">
                <a:solidFill>
                  <a:schemeClr val="tx1"/>
                </a:solidFill>
                <a:latin typeface="Arial" charset="0"/>
              </a:rPr>
              <a:t>лександра</a:t>
            </a:r>
            <a:r>
              <a:rPr lang="ru-RU" sz="1600">
                <a:solidFill>
                  <a:schemeClr val="tx1"/>
                </a:solidFill>
                <a:latin typeface="Arial" charset="0"/>
              </a:rPr>
              <a:t>,</a:t>
            </a:r>
            <a:r>
              <a:rPr lang="ru-RU" sz="1600" smtClean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marR="0" eaLnBrk="1" hangingPunct="1"/>
            <a:r>
              <a:rPr lang="ru-RU" sz="1600" smtClean="0">
                <a:solidFill>
                  <a:schemeClr val="tx1"/>
                </a:solidFill>
                <a:latin typeface="Arial" charset="0"/>
              </a:rPr>
              <a:t>учащаяся 6 класса</a:t>
            </a:r>
            <a:endParaRPr lang="ru-RU" sz="1600" dirty="0" smtClean="0">
              <a:solidFill>
                <a:schemeClr val="tx1"/>
              </a:solidFill>
              <a:latin typeface="Arial" charset="0"/>
            </a:endParaRPr>
          </a:p>
          <a:p>
            <a:pPr marR="0" eaLnBrk="1" hangingPunct="1"/>
            <a:r>
              <a:rPr lang="ru-RU" sz="1600" dirty="0" smtClean="0">
                <a:solidFill>
                  <a:schemeClr val="tx1"/>
                </a:solidFill>
                <a:latin typeface="Arial" charset="0"/>
              </a:rPr>
              <a:t>МБОУ «</a:t>
            </a:r>
            <a:r>
              <a:rPr lang="ru-RU" sz="1600" dirty="0" err="1" smtClean="0">
                <a:solidFill>
                  <a:schemeClr val="tx1"/>
                </a:solidFill>
                <a:latin typeface="Arial" charset="0"/>
              </a:rPr>
              <a:t>Нуштайкинская</a:t>
            </a:r>
            <a:r>
              <a:rPr lang="ru-RU" sz="1600" dirty="0" smtClean="0">
                <a:solidFill>
                  <a:schemeClr val="tx1"/>
                </a:solidFill>
                <a:latin typeface="Arial" charset="0"/>
              </a:rPr>
              <a:t> ООШ»</a:t>
            </a:r>
          </a:p>
          <a:p>
            <a:pPr marR="0" eaLnBrk="1" hangingPunct="1"/>
            <a:endParaRPr lang="ru-RU" dirty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2"/>
            <a:ext cx="8291264" cy="5170388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3460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C:\Users\user\Desktop\ВРАЧ\отчет\20190515_1359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896" y="3212976"/>
            <a:ext cx="4138576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ВРАЧ\отчет\20190515_1359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13" y="1628800"/>
            <a:ext cx="4417584" cy="27865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188640"/>
            <a:ext cx="7922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Любовь </a:t>
            </a:r>
            <a:r>
              <a:rPr lang="ru-RU" dirty="0"/>
              <a:t>Владимировна </a:t>
            </a:r>
            <a:r>
              <a:rPr lang="ru-RU" dirty="0" smtClean="0"/>
              <a:t>– частый </a:t>
            </a:r>
            <a:r>
              <a:rPr lang="ru-RU" dirty="0"/>
              <a:t>гость  </a:t>
            </a:r>
            <a:r>
              <a:rPr lang="ru-RU" dirty="0" err="1"/>
              <a:t>Нуштайкинской</a:t>
            </a:r>
            <a:r>
              <a:rPr lang="ru-RU" dirty="0"/>
              <a:t> школы. </a:t>
            </a:r>
          </a:p>
          <a:p>
            <a:r>
              <a:rPr lang="ru-RU" dirty="0"/>
              <a:t>Для учащихся  старших классов читает лекции,  для  младших классов </a:t>
            </a:r>
          </a:p>
          <a:p>
            <a:r>
              <a:rPr lang="ru-RU" dirty="0"/>
              <a:t>проводит беседы, викторины.</a:t>
            </a:r>
          </a:p>
        </p:txBody>
      </p:sp>
    </p:spTree>
    <p:extLst>
      <p:ext uri="{BB962C8B-B14F-4D97-AF65-F5344CB8AC3E}">
        <p14:creationId xmlns:p14="http://schemas.microsoft.com/office/powerpoint/2010/main" val="154057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2"/>
            <a:ext cx="8291264" cy="5170388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sz="2400" dirty="0" smtClean="0">
                <a:solidFill>
                  <a:srgbClr val="072428"/>
                </a:solidFill>
              </a:rPr>
              <a:t>Мы </a:t>
            </a:r>
            <a:r>
              <a:rPr lang="ru-RU" sz="2400" dirty="0">
                <a:solidFill>
                  <a:srgbClr val="072428"/>
                </a:solidFill>
              </a:rPr>
              <a:t>уверены, где бы она ни работала, какой фронт работы ей не доверили, она с честью со всеми справится</a:t>
            </a:r>
            <a:r>
              <a:rPr lang="ru-RU" sz="2400" dirty="0" smtClean="0">
                <a:solidFill>
                  <a:srgbClr val="072428"/>
                </a:solidFill>
              </a:rPr>
              <a:t>. Её так воспитали! Она не может иначе. В трудовой деятельности Любовь Владимировна  руководствуется главным принципом: доверили – не ищи причин, ищи способы, выполни работу.</a:t>
            </a:r>
          </a:p>
          <a:p>
            <a:r>
              <a:rPr lang="ru-RU" sz="2400" dirty="0" smtClean="0">
                <a:solidFill>
                  <a:srgbClr val="072428"/>
                </a:solidFill>
              </a:rPr>
              <a:t>   А еще она замечательная хозяйка, мама двух дочерей, которых часто балует вкусными блюдами. Любимое хобби Любови Владимировны- разведение цветов. В доме очень  много комнатных растений, а сад и двор с весны и до осени утопает в цветах.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3460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816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   Счастливая семья</a:t>
            </a:r>
            <a:endParaRPr lang="ru-RU" dirty="0"/>
          </a:p>
        </p:txBody>
      </p:sp>
      <p:pic>
        <p:nvPicPr>
          <p:cNvPr id="5" name="Picture 3" descr="C:\Users\user\Desktop\i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77072"/>
            <a:ext cx="3024336" cy="2181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4" descr="https://i.mycdn.me/i?r=AyH4iRPQ2q0otWIFepML2LxRQYanooah6l_Hsyi576Y0N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28" y="4149080"/>
            <a:ext cx="3383280" cy="21987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esktop\i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2304257" cy="2181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" name="Picture 2" descr="C:\Users\user\Desktop\i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12776"/>
            <a:ext cx="2181225" cy="2181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2"/>
            <a:ext cx="8291264" cy="5170388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i="1" dirty="0"/>
              <a:t> Выражаем огромную благодарность </a:t>
            </a:r>
            <a:r>
              <a:rPr lang="ru-RU" b="1" i="1" dirty="0" smtClean="0"/>
              <a:t>Любови Владимировне </a:t>
            </a:r>
            <a:r>
              <a:rPr lang="ru-RU" i="1" dirty="0" smtClean="0"/>
              <a:t>за  </a:t>
            </a:r>
            <a:r>
              <a:rPr lang="ru-RU" i="1" dirty="0"/>
              <a:t>ее чуткое, профессиональное отношение к людям, за сердечную  теплоту, человечность и желаем крепкого здоровья и  семейного благополучия</a:t>
            </a:r>
            <a:r>
              <a:rPr lang="ru-RU" i="1" dirty="0" smtClean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3460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C:\Users\user\Desktop\курсы Автаева\Мордовия рус\86373a93dd1ae82e169d333457f5--tsvety-i-floristika-buket-iz-konfet-sakvoyazh-dokto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429000"/>
            <a:ext cx="3888432" cy="28226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31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/>
          </p:cNvSpPr>
          <p:nvPr>
            <p:ph type="title"/>
          </p:nvPr>
        </p:nvSpPr>
        <p:spPr bwMode="auto">
          <a:xfrm>
            <a:off x="539750" y="981075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3700" smtClean="0">
                <a:solidFill>
                  <a:srgbClr val="08376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Спасибо за внимание!</a:t>
            </a:r>
            <a:br>
              <a:rPr lang="ru-RU" sz="3700" smtClean="0">
                <a:solidFill>
                  <a:srgbClr val="08376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3700" smtClean="0">
              <a:solidFill>
                <a:srgbClr val="08376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Picture 2" descr="C:\Users\user\Desktop\курсы Автаева\Мордовия рус\287740-sveti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132856"/>
            <a:ext cx="4608442" cy="32530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 3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457200" y="1628775"/>
            <a:ext cx="8218488" cy="2232025"/>
          </a:xfrm>
        </p:spPr>
        <p:txBody>
          <a:bodyPr/>
          <a:lstStyle/>
          <a:p>
            <a:pPr algn="just" eaLnBrk="1" hangingPunct="1">
              <a:buFont typeface="Wingdings 3" pitchFamily="18" charset="2"/>
              <a:buNone/>
            </a:pPr>
            <a:r>
              <a:rPr lang="ru-RU" dirty="0" smtClean="0"/>
              <a:t>  </a:t>
            </a:r>
          </a:p>
          <a:p>
            <a:pPr algn="just" eaLnBrk="1" hangingPunct="1">
              <a:buFont typeface="Wingdings 3" pitchFamily="18" charset="2"/>
              <a:buNone/>
            </a:pPr>
            <a:r>
              <a:rPr lang="ru-RU" dirty="0" smtClean="0"/>
              <a:t>   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3600400" cy="1354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5364" name="Рисунок 5" descr="doktor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3663" y="3429000"/>
            <a:ext cx="3173412" cy="317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539750" y="3644900"/>
            <a:ext cx="6335713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Lucida Sans Unicode" pitchFamily="34" charset="0"/>
              </a:rPr>
              <a:t>Профессия фельдшера очень ответственна и важна, поскольку именно ему часто приходится оказывать первую неотложную помощь, которая может спасти человеческую жизнь</a:t>
            </a:r>
          </a:p>
          <a:p>
            <a:endParaRPr lang="ru-RU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2"/>
          <p:cNvSpPr>
            <a:spLocks noGrp="1"/>
          </p:cNvSpPr>
          <p:nvPr>
            <p:ph idx="1"/>
          </p:nvPr>
        </p:nvSpPr>
        <p:spPr>
          <a:xfrm>
            <a:off x="467544" y="692696"/>
            <a:ext cx="8676456" cy="6165304"/>
          </a:xfrm>
        </p:spPr>
        <p:txBody>
          <a:bodyPr/>
          <a:lstStyle/>
          <a:p>
            <a:pPr eaLnBrk="1" hangingPunct="1"/>
            <a:r>
              <a:rPr lang="ru-RU" dirty="0" smtClean="0"/>
              <a:t> </a:t>
            </a:r>
            <a:r>
              <a:rPr lang="ru-RU" dirty="0"/>
              <a:t>Сельский фельдшер отвечает за все! Сельский фельдшер спешит на помощь больному в любое время дня и ночи, в любую погоду. Он совмещает многие врачебные специальности: лечит простуду, оказывает помощь при травмах, ведет прием больных, ходит </a:t>
            </a:r>
            <a:r>
              <a:rPr lang="ru-RU" dirty="0" smtClean="0"/>
              <a:t>на</a:t>
            </a:r>
            <a:r>
              <a:rPr lang="ru-RU" dirty="0" smtClean="0"/>
              <a:t> вызовы, </a:t>
            </a:r>
            <a:r>
              <a:rPr lang="ru-RU" dirty="0"/>
              <a:t>осуществляет профилактические визиты и прививочную деятельность населения</a:t>
            </a:r>
          </a:p>
          <a:p>
            <a:pPr eaLnBrk="1" hangingPunct="1"/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3460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" name="Picture 2" descr="C:\Users\user\Desktop\ВРАЧ\20-04-2020_05-07-18\IMG_3318-19-04-20-06-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77072"/>
            <a:ext cx="199822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2"/>
          <p:cNvSpPr>
            <a:spLocks noGrp="1"/>
          </p:cNvSpPr>
          <p:nvPr>
            <p:ph idx="1"/>
          </p:nvPr>
        </p:nvSpPr>
        <p:spPr>
          <a:xfrm>
            <a:off x="2555875" y="836613"/>
            <a:ext cx="6048375" cy="3168650"/>
          </a:xfrm>
        </p:spPr>
        <p:txBody>
          <a:bodyPr/>
          <a:lstStyle/>
          <a:p>
            <a:pPr eaLnBrk="1" hangingPunct="1">
              <a:buNone/>
            </a:pPr>
            <a:r>
              <a:rPr lang="ru-RU" dirty="0" smtClean="0"/>
              <a:t>     </a:t>
            </a:r>
            <a:r>
              <a:rPr lang="ru-RU" dirty="0"/>
              <a:t>Сельский фельдшер… На плечах этих людей лежит забота о здоровье четвертой </a:t>
            </a:r>
            <a:r>
              <a:rPr lang="ru-RU" dirty="0" smtClean="0"/>
              <a:t>части населения </a:t>
            </a:r>
            <a:r>
              <a:rPr lang="ru-RU" dirty="0"/>
              <a:t>России, проживающего в сельской местности.</a:t>
            </a:r>
          </a:p>
          <a:p>
            <a:pPr algn="just" eaLnBrk="1" hangingPunct="1">
              <a:buFont typeface="Wingdings 3" pitchFamily="18" charset="2"/>
              <a:buNone/>
            </a:pPr>
            <a:endParaRPr lang="ru-RU" b="1" dirty="0" smtClean="0"/>
          </a:p>
        </p:txBody>
      </p:sp>
      <p:pic>
        <p:nvPicPr>
          <p:cNvPr id="17410" name="Рисунок 3" descr="docto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8313" y="2349500"/>
            <a:ext cx="4724401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user\Desktop\ВРАЧ\20-04-2020_05-07-18\IMG_3317-19-04-20-06-11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17032"/>
            <a:ext cx="2324575" cy="25659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2"/>
          <p:cNvSpPr>
            <a:spLocks noGrp="1"/>
          </p:cNvSpPr>
          <p:nvPr>
            <p:ph idx="1"/>
          </p:nvPr>
        </p:nvSpPr>
        <p:spPr>
          <a:xfrm>
            <a:off x="539552" y="404664"/>
            <a:ext cx="8229798" cy="5472261"/>
          </a:xfrm>
        </p:spPr>
        <p:txBody>
          <a:bodyPr/>
          <a:lstStyle/>
          <a:p>
            <a:pPr eaLnBrk="1" hangingPunct="1">
              <a:buNone/>
            </a:pPr>
            <a:r>
              <a:rPr lang="ru-RU" sz="2400" dirty="0" smtClean="0"/>
              <a:t>      На </a:t>
            </a:r>
            <a:r>
              <a:rPr lang="ru-RU" sz="2400" dirty="0"/>
              <a:t>селе фельдшерско-акушерский пункт — это </a:t>
            </a:r>
            <a:r>
              <a:rPr lang="ru-RU" sz="2400" dirty="0" smtClean="0"/>
              <a:t>не просто </a:t>
            </a:r>
            <a:r>
              <a:rPr lang="ru-RU" sz="2400" dirty="0"/>
              <a:t>медицинское учреждение. Многие люди утверждают, что хороший сельский медик врачует и тело, и душу. Так и есть: медик на селе – человек уважаемый. ... </a:t>
            </a:r>
            <a:endParaRPr lang="ru-RU" sz="2400" dirty="0" smtClean="0"/>
          </a:p>
        </p:txBody>
      </p:sp>
      <p:pic>
        <p:nvPicPr>
          <p:cNvPr id="4098" name="Picture 2" descr="C:\Users\user\Desktop\ВРАЧ\IMG_20200618_0959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17068"/>
            <a:ext cx="2880320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32856"/>
            <a:ext cx="3558406" cy="40097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1"/>
          <p:cNvSpPr>
            <a:spLocks noGrp="1"/>
          </p:cNvSpPr>
          <p:nvPr>
            <p:ph idx="1"/>
          </p:nvPr>
        </p:nvSpPr>
        <p:spPr>
          <a:xfrm>
            <a:off x="0" y="765175"/>
            <a:ext cx="8460432" cy="2591817"/>
          </a:xfrm>
        </p:spPr>
        <p:txBody>
          <a:bodyPr/>
          <a:lstStyle/>
          <a:p>
            <a:pPr marL="109537" indent="0" algn="ctr" eaLnBrk="1" hangingPunct="1">
              <a:buNone/>
            </a:pPr>
            <a:endParaRPr lang="ru-RU" sz="2800" dirty="0"/>
          </a:p>
          <a:p>
            <a:pPr marL="109537" indent="0" algn="ctr" eaLnBrk="1" hangingPunct="1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                     </a:t>
            </a:r>
            <a:r>
              <a:rPr lang="ru-RU" sz="2400" dirty="0" smtClean="0"/>
              <a:t>     </a:t>
            </a:r>
          </a:p>
          <a:p>
            <a:pPr marL="109537" indent="0" algn="ctr" eaLnBrk="1" hangingPunct="1">
              <a:buNone/>
            </a:pPr>
            <a:endParaRPr lang="ru-RU" sz="2400" dirty="0"/>
          </a:p>
          <a:p>
            <a:pPr marL="109537" indent="0" algn="ctr" eaLnBrk="1" hangingPunct="1">
              <a:buNone/>
            </a:pPr>
            <a:endParaRPr lang="ru-RU" sz="2400" dirty="0" smtClean="0"/>
          </a:p>
          <a:p>
            <a:pPr marL="109537" indent="0" algn="ctr" eaLnBrk="1" hangingPunct="1">
              <a:buNone/>
            </a:pPr>
            <a:endParaRPr lang="ru-RU" sz="2400" dirty="0" smtClean="0"/>
          </a:p>
          <a:p>
            <a:pPr marL="109537" indent="0" algn="ctr" eaLnBrk="1" hangingPunct="1">
              <a:buNone/>
            </a:pPr>
            <a:r>
              <a:rPr lang="ru-RU" sz="2400" dirty="0" smtClean="0"/>
              <a:t>Много </a:t>
            </a:r>
            <a:r>
              <a:rPr lang="ru-RU" sz="2400" dirty="0"/>
              <a:t>положительных отзывов о </a:t>
            </a:r>
            <a:r>
              <a:rPr lang="ru-RU" sz="2400" dirty="0" smtClean="0"/>
              <a:t>  своей </a:t>
            </a:r>
            <a:r>
              <a:rPr lang="ru-RU" sz="2400" dirty="0"/>
              <a:t>работе </a:t>
            </a:r>
            <a:r>
              <a:rPr lang="ru-RU" sz="2400" dirty="0" smtClean="0"/>
              <a:t>заслужила фельдшер </a:t>
            </a:r>
            <a:r>
              <a:rPr lang="ru-RU" sz="2400" dirty="0" err="1"/>
              <a:t>Нуштайкинского</a:t>
            </a:r>
            <a:r>
              <a:rPr lang="ru-RU" sz="2400" dirty="0"/>
              <a:t> фельдшерско-акушерского пункта  Любовь Владимировна </a:t>
            </a:r>
            <a:r>
              <a:rPr lang="ru-RU" sz="2400" dirty="0" err="1"/>
              <a:t>Францева</a:t>
            </a:r>
            <a:r>
              <a:rPr lang="ru-RU" sz="2400" dirty="0"/>
              <a:t>. Трудовая деятельность ее началась сразу после окончания медицинского училища в 1990 году в селе Малый Толкай. Жители окрестных деревень всегда были рады, что рядом с ними такой чуткий медицинский работник</a:t>
            </a:r>
            <a:r>
              <a:rPr lang="ru-RU" sz="2800" dirty="0"/>
              <a:t>.</a:t>
            </a:r>
          </a:p>
          <a:p>
            <a:pPr algn="ctr" eaLnBrk="1" hangingPunct="1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user\Desktop\ВРАЧ\IMG_20200618_094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0440"/>
            <a:ext cx="2592288" cy="2378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 bwMode="auto">
          <a:xfrm>
            <a:off x="1259632" y="274638"/>
            <a:ext cx="7427168" cy="562074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endParaRPr lang="ru-RU" dirty="0" smtClean="0">
              <a:effectLst/>
            </a:endParaRPr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>
          <a:xfrm>
            <a:off x="0" y="1052513"/>
            <a:ext cx="9144000" cy="2952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dirty="0"/>
              <a:t>В 1991 году она переехала с мужем Андреем Николаевичем в с. </a:t>
            </a:r>
            <a:r>
              <a:rPr lang="ru-RU" sz="2400" dirty="0" err="1"/>
              <a:t>Нуштайкино</a:t>
            </a:r>
            <a:r>
              <a:rPr lang="ru-RU" sz="2400" dirty="0"/>
              <a:t>  </a:t>
            </a:r>
            <a:r>
              <a:rPr lang="ru-RU" sz="2400" dirty="0" err="1"/>
              <a:t>Бугурусланского</a:t>
            </a:r>
            <a:r>
              <a:rPr lang="ru-RU" sz="2400" dirty="0"/>
              <a:t> района Оренбургской области и была назначена </a:t>
            </a:r>
            <a:r>
              <a:rPr lang="ru-RU" sz="2400" dirty="0" smtClean="0"/>
              <a:t>заведующим </a:t>
            </a:r>
            <a:r>
              <a:rPr lang="ru-RU" sz="2400" dirty="0" err="1"/>
              <a:t>ФАПом</a:t>
            </a:r>
            <a:r>
              <a:rPr lang="ru-RU" sz="2400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ru-RU" sz="2300" dirty="0" smtClean="0">
                <a:solidFill>
                  <a:srgbClr val="072428"/>
                </a:solidFill>
              </a:rPr>
              <a:t>А ещё </a:t>
            </a:r>
            <a:r>
              <a:rPr lang="ru-RU" sz="2300" dirty="0" smtClean="0">
                <a:solidFill>
                  <a:srgbClr val="072428"/>
                </a:solidFill>
              </a:rPr>
              <a:t>Любови </a:t>
            </a:r>
            <a:r>
              <a:rPr lang="ru-RU" sz="2300" dirty="0" smtClean="0">
                <a:solidFill>
                  <a:srgbClr val="072428"/>
                </a:solidFill>
              </a:rPr>
              <a:t>Владимировне довелось работать директором детского приюта в селе Поникла. В течение трёх лет она была главной мамой для детей, оставшихся без попечения родителей. На её плечи легли заботы «большого дома». И она всё успевала: доставлять продукты питания, заключать договора со спонсорами, вести воспитательную работу с детьми. Имея большое доброе сердце, она многим ребятам помогла найти правильную дорогу в жизни. </a:t>
            </a:r>
          </a:p>
        </p:txBody>
      </p:sp>
    </p:spTree>
    <p:extLst>
      <p:ext uri="{BB962C8B-B14F-4D97-AF65-F5344CB8AC3E}">
        <p14:creationId xmlns:p14="http://schemas.microsoft.com/office/powerpoint/2010/main" val="157522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2"/>
            <a:ext cx="8291264" cy="5170388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</a:p>
          <a:p>
            <a:r>
              <a:rPr lang="ru-RU" dirty="0" smtClean="0"/>
              <a:t>      В обслуживании  Любови Владимировны  находится свыше 400 человек. Расписано с утра до вечера у неё всё по минутам, везде успевает, всем помогает. А ещё Любовь Владимировна очень хороший психолог, в селе говорят, что разговоры с ней - уже лечение. Девиз её по жизни: "Сказала - сделала!" ... Как хорошо с таким медицинским работником - всегда можно быть уверенным в получении помощи.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3460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2"/>
            <a:ext cx="8291264" cy="5170388"/>
          </a:xfrm>
        </p:spPr>
        <p:txBody>
          <a:bodyPr>
            <a:normAutofit/>
          </a:bodyPr>
          <a:lstStyle/>
          <a:p>
            <a:r>
              <a:rPr lang="ru-RU" dirty="0" smtClean="0"/>
              <a:t> Работать на селе сейчас очень тяжело, но Любовь Владимировна спешит на помощь всегда. Ни дождь, ни снег, ни жара - ей не помеха. </a:t>
            </a:r>
          </a:p>
          <a:p>
            <a:r>
              <a:rPr lang="ru-RU" dirty="0" smtClean="0"/>
              <a:t>      </a:t>
            </a:r>
            <a:endParaRPr lang="ru-RU" sz="2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3460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4" descr="C:\Users\user\Desktop\ВРАЧ\IMG_79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36912"/>
            <a:ext cx="3888432" cy="20672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1047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646</TotalTime>
  <Words>471</Words>
  <Application>Microsoft Office PowerPoint</Application>
  <PresentationFormat>Экран (4:3)</PresentationFormat>
  <Paragraphs>39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Профессия Фельдшер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 </vt:lpstr>
      <vt:lpstr> </vt:lpstr>
      <vt:lpstr> </vt:lpstr>
      <vt:lpstr>       Счастливая семья</vt:lpstr>
      <vt:lpstr> </vt:lpstr>
      <vt:lpstr>Спасибо за внимание! 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мой</dc:creator>
  <cp:lastModifiedBy>User</cp:lastModifiedBy>
  <cp:revision>39</cp:revision>
  <dcterms:created xsi:type="dcterms:W3CDTF">2017-11-22T19:33:54Z</dcterms:created>
  <dcterms:modified xsi:type="dcterms:W3CDTF">2020-06-22T08:34:14Z</dcterms:modified>
</cp:coreProperties>
</file>